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handoutMasterIdLst>
    <p:handoutMasterId r:id="rId20"/>
  </p:handoutMasterIdLst>
  <p:sldIdLst>
    <p:sldId id="479" r:id="rId2"/>
    <p:sldId id="511" r:id="rId3"/>
    <p:sldId id="480" r:id="rId4"/>
    <p:sldId id="481" r:id="rId5"/>
    <p:sldId id="482" r:id="rId6"/>
    <p:sldId id="512" r:id="rId7"/>
    <p:sldId id="513" r:id="rId8"/>
    <p:sldId id="514" r:id="rId9"/>
    <p:sldId id="484" r:id="rId10"/>
    <p:sldId id="483" r:id="rId11"/>
    <p:sldId id="510" r:id="rId12"/>
    <p:sldId id="502" r:id="rId13"/>
    <p:sldId id="503" r:id="rId14"/>
    <p:sldId id="505" r:id="rId15"/>
    <p:sldId id="506" r:id="rId16"/>
    <p:sldId id="496" r:id="rId17"/>
    <p:sldId id="497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JP" initials="PJ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3" autoAdjust="0"/>
    <p:restoredTop sz="94406" autoAdjust="0"/>
  </p:normalViewPr>
  <p:slideViewPr>
    <p:cSldViewPr>
      <p:cViewPr>
        <p:scale>
          <a:sx n="82" d="100"/>
          <a:sy n="82" d="100"/>
        </p:scale>
        <p:origin x="-11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05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2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55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60" y="2"/>
            <a:ext cx="30382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55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469"/>
            <a:ext cx="30382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55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60" y="8829469"/>
            <a:ext cx="30382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553" eaLnBrk="1" hangingPunct="1">
              <a:defRPr sz="1200"/>
            </a:lvl1pPr>
          </a:lstStyle>
          <a:p>
            <a:pPr>
              <a:defRPr/>
            </a:pPr>
            <a:fld id="{BDC555AF-BE81-4BE2-BDE5-2068C502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4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2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7" tIns="46545" rIns="93087" bIns="46545" numCol="1" anchor="t" anchorCtr="0" compatLnSpc="1">
            <a:prstTxWarp prst="textNoShape">
              <a:avLst/>
            </a:prstTxWarp>
          </a:bodyPr>
          <a:lstStyle>
            <a:lvl1pPr defTabSz="93147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60" y="2"/>
            <a:ext cx="30382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7" tIns="46545" rIns="93087" bIns="46545" numCol="1" anchor="t" anchorCtr="0" compatLnSpc="1">
            <a:prstTxWarp prst="textNoShape">
              <a:avLst/>
            </a:prstTxWarp>
          </a:bodyPr>
          <a:lstStyle>
            <a:lvl1pPr algn="r" defTabSz="93147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7" tIns="46545" rIns="93087" bIns="46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469"/>
            <a:ext cx="30382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7" tIns="46545" rIns="93087" bIns="46545" numCol="1" anchor="b" anchorCtr="0" compatLnSpc="1">
            <a:prstTxWarp prst="textNoShape">
              <a:avLst/>
            </a:prstTxWarp>
          </a:bodyPr>
          <a:lstStyle>
            <a:lvl1pPr defTabSz="931476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60" y="8829469"/>
            <a:ext cx="30382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7" tIns="46545" rIns="93087" bIns="46545" numCol="1" anchor="b" anchorCtr="0" compatLnSpc="1">
            <a:prstTxWarp prst="textNoShape">
              <a:avLst/>
            </a:prstTxWarp>
          </a:bodyPr>
          <a:lstStyle>
            <a:lvl1pPr algn="r" defTabSz="931476" eaLnBrk="1" hangingPunct="1">
              <a:defRPr sz="1200"/>
            </a:lvl1pPr>
          </a:lstStyle>
          <a:p>
            <a:pPr>
              <a:defRPr/>
            </a:pPr>
            <a:fld id="{D20A37EB-A86A-404E-9292-2CE91277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5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0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6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4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4064" indent="-286179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4715" indent="-228943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2600" indent="-228943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60486" indent="-228943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27B2F5-7126-44EA-88B7-94604C0ED578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3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A37EB-A86A-404E-9292-2CE91277D4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75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5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5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5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5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75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5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27" name="Picture 16"/>
          <p:cNvPicPr>
            <a:picLocks noChangeAspect="1" noChangeArrowheads="1"/>
          </p:cNvPicPr>
          <p:nvPr/>
        </p:nvPicPr>
        <p:blipFill>
          <a:blip r:embed="rId16" cstate="print"/>
          <a:srcRect l="768" t="2007" r="768" b="2007"/>
          <a:stretch>
            <a:fillRect/>
          </a:stretch>
        </p:blipFill>
        <p:spPr bwMode="auto">
          <a:xfrm>
            <a:off x="12700" y="12700"/>
            <a:ext cx="1727200" cy="644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abbene@usgs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jphilli@usgs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3219450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Trends in Nitrate Concentrations in Public Water-Supply Wells, Suffolk County, New York, 1982-2008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458200" cy="3124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Irene J. Fisher</a:t>
            </a:r>
          </a:p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Patrick J. Phillips</a:t>
            </a:r>
            <a:b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Geological Survey</a:t>
            </a:r>
          </a:p>
          <a:p>
            <a:pPr>
              <a:defRPr/>
            </a:pPr>
            <a:endPara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Island Geologists Conference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Stony Brook University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12, 2014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Upper Glacial Aquifer, </a:t>
            </a:r>
            <a:br>
              <a:rPr lang="en-US" sz="3600" dirty="0" smtClean="0"/>
            </a:br>
            <a:r>
              <a:rPr lang="en-US" sz="3600" dirty="0" smtClean="0"/>
              <a:t>Long Term (1982-2008)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&amp; bar chart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3903" r="4625" b="21535"/>
          <a:stretch/>
        </p:blipFill>
        <p:spPr bwMode="auto">
          <a:xfrm>
            <a:off x="49197" y="1355784"/>
            <a:ext cx="5417648" cy="29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90800" y="3429000"/>
            <a:ext cx="4343400" cy="3352800"/>
            <a:chOff x="4648200" y="2438400"/>
            <a:chExt cx="3810000" cy="2667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648200" y="2438400"/>
              <a:ext cx="3810000" cy="2667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649" y="2514600"/>
              <a:ext cx="3667125" cy="251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17585" y="281940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NW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885" y="3152001"/>
            <a:ext cx="643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SW-UN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698" y="3456801"/>
            <a:ext cx="5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SW-SE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640" y="28194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533" y="2676587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EA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429000" y="1734646"/>
            <a:ext cx="3736616" cy="2173604"/>
            <a:chOff x="3429000" y="1734646"/>
            <a:chExt cx="3736616" cy="2173604"/>
          </a:xfrm>
        </p:grpSpPr>
        <p:sp>
          <p:nvSpPr>
            <p:cNvPr id="8" name="Oval 7"/>
            <p:cNvSpPr/>
            <p:nvPr/>
          </p:nvSpPr>
          <p:spPr bwMode="auto">
            <a:xfrm>
              <a:off x="3429000" y="3464950"/>
              <a:ext cx="3124200" cy="443300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9" idx="2"/>
            </p:cNvCxnSpPr>
            <p:nvPr/>
          </p:nvCxnSpPr>
          <p:spPr bwMode="auto">
            <a:xfrm flipH="1">
              <a:off x="5943600" y="2688753"/>
              <a:ext cx="454017" cy="8360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629618" y="1734646"/>
              <a:ext cx="153599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Regional</a:t>
              </a:r>
            </a:p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 Trend</a:t>
              </a:r>
              <a:endPara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4876800"/>
            <a:ext cx="2138133" cy="1143000"/>
            <a:chOff x="152400" y="4876800"/>
            <a:chExt cx="2138133" cy="1143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2400" y="4876800"/>
              <a:ext cx="2138133" cy="1143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67685" y="5105400"/>
              <a:ext cx="152400" cy="685800"/>
              <a:chOff x="5791200" y="1718231"/>
              <a:chExt cx="152400" cy="685800"/>
            </a:xfrm>
          </p:grpSpPr>
          <p:sp>
            <p:nvSpPr>
              <p:cNvPr id="23" name="Isosceles Triangle 22"/>
              <p:cNvSpPr/>
              <p:nvPr/>
            </p:nvSpPr>
            <p:spPr bwMode="auto">
              <a:xfrm>
                <a:off x="5791200" y="1718231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791200" y="225163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 bwMode="auto">
              <a:xfrm>
                <a:off x="5791200" y="1981200"/>
                <a:ext cx="152400" cy="152400"/>
              </a:xfrm>
              <a:prstGeom prst="triangl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54191" y="495300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Decreasing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 trend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5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Upper Glacial Aquifer, </a:t>
            </a:r>
            <a:br>
              <a:rPr lang="en-US" sz="3600" dirty="0" smtClean="0"/>
            </a:br>
            <a:r>
              <a:rPr lang="en-US" sz="3600" dirty="0" smtClean="0"/>
              <a:t>Long Term (1982-2008)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&amp; bar chart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3903" r="4625" b="21535"/>
          <a:stretch/>
        </p:blipFill>
        <p:spPr bwMode="auto">
          <a:xfrm>
            <a:off x="49197" y="1355784"/>
            <a:ext cx="5417648" cy="29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90800" y="3429000"/>
            <a:ext cx="4343400" cy="3352800"/>
            <a:chOff x="4648200" y="2438400"/>
            <a:chExt cx="3810000" cy="2667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648200" y="2438400"/>
              <a:ext cx="3810000" cy="2667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649" y="2514600"/>
              <a:ext cx="3667125" cy="251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17585" y="281940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NW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885" y="3152001"/>
            <a:ext cx="643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SW-UN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698" y="3456801"/>
            <a:ext cx="5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SW-SE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640" y="28194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533" y="2676587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EA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16060" y="2272605"/>
            <a:ext cx="5518265" cy="1904495"/>
            <a:chOff x="3416060" y="2272605"/>
            <a:chExt cx="5518265" cy="1904495"/>
          </a:xfrm>
        </p:grpSpPr>
        <p:sp>
          <p:nvSpPr>
            <p:cNvPr id="15" name="Oval 14"/>
            <p:cNvSpPr/>
            <p:nvPr/>
          </p:nvSpPr>
          <p:spPr bwMode="auto">
            <a:xfrm>
              <a:off x="3416060" y="3733800"/>
              <a:ext cx="3124200" cy="443300"/>
            </a:xfrm>
            <a:prstGeom prst="ellipse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Arrow Connector 21"/>
            <p:cNvCxnSpPr>
              <a:endCxn id="15" idx="6"/>
            </p:cNvCxnSpPr>
            <p:nvPr/>
          </p:nvCxnSpPr>
          <p:spPr bwMode="auto">
            <a:xfrm flipH="1">
              <a:off x="6540260" y="3066531"/>
              <a:ext cx="750387" cy="8889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010400" y="2272605"/>
              <a:ext cx="192392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Number of </a:t>
              </a:r>
            </a:p>
            <a:p>
              <a:pPr algn="ctr"/>
              <a:r>
                <a:rPr lang="en-US" sz="28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wells</a:t>
              </a:r>
            </a:p>
            <a:p>
              <a:pPr algn="ctr"/>
              <a:r>
                <a:rPr lang="en-US" sz="28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 in region</a:t>
              </a:r>
              <a:endPara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" y="4876800"/>
            <a:ext cx="2138133" cy="1143000"/>
            <a:chOff x="152400" y="4876800"/>
            <a:chExt cx="2138133" cy="1143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52400" y="4876800"/>
              <a:ext cx="2138133" cy="1143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7685" y="5105400"/>
              <a:ext cx="152400" cy="685800"/>
              <a:chOff x="5791200" y="1718231"/>
              <a:chExt cx="152400" cy="685800"/>
            </a:xfrm>
          </p:grpSpPr>
          <p:sp>
            <p:nvSpPr>
              <p:cNvPr id="21" name="Isosceles Triangle 20"/>
              <p:cNvSpPr/>
              <p:nvPr/>
            </p:nvSpPr>
            <p:spPr bwMode="auto">
              <a:xfrm>
                <a:off x="5791200" y="1718231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791200" y="225163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 bwMode="auto">
              <a:xfrm>
                <a:off x="5791200" y="1981200"/>
                <a:ext cx="152400" cy="152400"/>
              </a:xfrm>
              <a:prstGeom prst="triangl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54191" y="495300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Decreasing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 trend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9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Upper Glacial Aquifer, </a:t>
            </a:r>
            <a:br>
              <a:rPr lang="en-US" sz="3600" dirty="0" smtClean="0"/>
            </a:br>
            <a:r>
              <a:rPr lang="en-US" sz="3600" dirty="0" smtClean="0"/>
              <a:t>Long Term (1982-2008)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&amp; bar chart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3903" r="4625" b="21535"/>
          <a:stretch/>
        </p:blipFill>
        <p:spPr bwMode="auto">
          <a:xfrm>
            <a:off x="49197" y="1355784"/>
            <a:ext cx="5417648" cy="29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90800" y="3429000"/>
            <a:ext cx="4343400" cy="3352800"/>
            <a:chOff x="4648200" y="2438400"/>
            <a:chExt cx="3810000" cy="2667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648200" y="2438400"/>
              <a:ext cx="3810000" cy="2667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649" y="2514600"/>
              <a:ext cx="3667125" cy="251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17585" y="281940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NW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885" y="3152001"/>
            <a:ext cx="643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SW-UN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698" y="3456801"/>
            <a:ext cx="5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SW-SE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640" y="28194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533" y="2676587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EA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0" y="4876800"/>
            <a:ext cx="2138133" cy="1143000"/>
            <a:chOff x="152400" y="4876800"/>
            <a:chExt cx="2138133" cy="1143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2400" y="4876800"/>
              <a:ext cx="2138133" cy="1143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7685" y="5105400"/>
              <a:ext cx="152400" cy="685800"/>
              <a:chOff x="5791200" y="1718231"/>
              <a:chExt cx="152400" cy="685800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>
                <a:off x="5791200" y="1718231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791200" y="225163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 bwMode="auto">
              <a:xfrm>
                <a:off x="5791200" y="1981200"/>
                <a:ext cx="152400" cy="152400"/>
              </a:xfrm>
              <a:prstGeom prst="triangl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54191" y="495300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Decreasing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 trend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62600" y="1407330"/>
            <a:ext cx="3505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Increasing trends for 3 of the regions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&gt; 70% of wells in NW and CE have increasing trends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25% of wells in EA have decreasing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12325" r="4552" b="22372"/>
          <a:stretch/>
        </p:blipFill>
        <p:spPr bwMode="auto">
          <a:xfrm>
            <a:off x="33255" y="1345779"/>
            <a:ext cx="5376945" cy="29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Upper Glacial Aquifer, </a:t>
            </a:r>
            <a:br>
              <a:rPr lang="en-US" sz="3600" dirty="0" smtClean="0"/>
            </a:br>
            <a:r>
              <a:rPr lang="en-US" sz="3600" dirty="0" smtClean="0"/>
              <a:t>Short Term (1982-1994)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3429000"/>
            <a:ext cx="4800600" cy="3352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585" y="281940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NW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885" y="3200400"/>
            <a:ext cx="643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SW-UN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533001"/>
            <a:ext cx="589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SW-SE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640" y="28194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533" y="2676587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EA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0" y="4876800"/>
            <a:ext cx="2138133" cy="1143000"/>
            <a:chOff x="152400" y="4876800"/>
            <a:chExt cx="2138133" cy="1143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2400" y="4876800"/>
              <a:ext cx="2138133" cy="1143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7685" y="5105400"/>
              <a:ext cx="152400" cy="685800"/>
              <a:chOff x="5791200" y="1718231"/>
              <a:chExt cx="152400" cy="685800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>
                <a:off x="5791200" y="1718231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791200" y="225163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 bwMode="auto">
              <a:xfrm>
                <a:off x="5791200" y="1981200"/>
                <a:ext cx="152400" cy="152400"/>
              </a:xfrm>
              <a:prstGeom prst="triangl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54191" y="495300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Decreasing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 trend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62600" y="1771471"/>
            <a:ext cx="3505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Increasing trends for 3 of the regions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70% of wells in NW have increasing trends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05189" cy="31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2365887" y="593991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</a:rPr>
              <a:t>P</a:t>
            </a:r>
            <a:endParaRPr lang="en-US" sz="12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12548" r="4905" b="22408"/>
          <a:stretch/>
        </p:blipFill>
        <p:spPr bwMode="auto">
          <a:xfrm>
            <a:off x="0" y="1351655"/>
            <a:ext cx="5399107" cy="29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Magothy</a:t>
            </a:r>
            <a:r>
              <a:rPr lang="en-US" sz="3600" dirty="0" smtClean="0"/>
              <a:t> Aquifer, </a:t>
            </a:r>
            <a:br>
              <a:rPr lang="en-US" sz="3600" dirty="0" smtClean="0"/>
            </a:br>
            <a:r>
              <a:rPr lang="en-US" sz="3600" dirty="0" smtClean="0"/>
              <a:t>Long Term (1982-2008)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3429000"/>
            <a:ext cx="4800600" cy="3352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2771001"/>
            <a:ext cx="2408522" cy="1038999"/>
            <a:chOff x="215528" y="2785092"/>
            <a:chExt cx="2408522" cy="1038999"/>
          </a:xfrm>
        </p:grpSpPr>
        <p:sp>
          <p:nvSpPr>
            <p:cNvPr id="7" name="TextBox 6"/>
            <p:cNvSpPr txBox="1"/>
            <p:nvPr/>
          </p:nvSpPr>
          <p:spPr>
            <a:xfrm>
              <a:off x="291728" y="2937492"/>
              <a:ext cx="425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NW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528" y="3214491"/>
              <a:ext cx="643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SW-UN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613" y="3547092"/>
              <a:ext cx="589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SW-SE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7128" y="286129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CE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72928" y="2785092"/>
              <a:ext cx="351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EA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400" y="4876800"/>
            <a:ext cx="2138133" cy="1143000"/>
            <a:chOff x="152400" y="4876800"/>
            <a:chExt cx="2138133" cy="1143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2400" y="4876800"/>
              <a:ext cx="2138133" cy="1143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7685" y="5105400"/>
              <a:ext cx="152400" cy="685800"/>
              <a:chOff x="5791200" y="1718231"/>
              <a:chExt cx="152400" cy="685800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>
                <a:off x="5791200" y="1718231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791200" y="225163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 bwMode="auto">
              <a:xfrm>
                <a:off x="5791200" y="1981200"/>
                <a:ext cx="152400" cy="152400"/>
              </a:xfrm>
              <a:prstGeom prst="triangl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54191" y="495300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Decreasing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 trend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62600" y="1771471"/>
            <a:ext cx="3505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4 out 5 regions have increasing trends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1 well had a decreasing trend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38400" y="3505200"/>
            <a:ext cx="4572000" cy="3200400"/>
            <a:chOff x="2636837" y="2170113"/>
            <a:chExt cx="3667126" cy="251936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450" y="2170113"/>
              <a:ext cx="3465513" cy="2519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37" y="2581275"/>
              <a:ext cx="258763" cy="169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66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13240" r="4905" b="22371"/>
          <a:stretch/>
        </p:blipFill>
        <p:spPr bwMode="auto">
          <a:xfrm>
            <a:off x="0" y="1351655"/>
            <a:ext cx="5426411" cy="29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Magothy</a:t>
            </a:r>
            <a:r>
              <a:rPr lang="en-US" sz="3600" dirty="0" smtClean="0"/>
              <a:t> Aquifer, </a:t>
            </a:r>
            <a:br>
              <a:rPr lang="en-US" sz="3600" dirty="0" smtClean="0"/>
            </a:br>
            <a:r>
              <a:rPr lang="en-US" sz="3600" dirty="0" smtClean="0"/>
              <a:t>Short Term (1982-1994)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3429000"/>
            <a:ext cx="4800600" cy="3352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2771001"/>
            <a:ext cx="2408522" cy="1011198"/>
            <a:chOff x="162888" y="2955663"/>
            <a:chExt cx="2408522" cy="1011198"/>
          </a:xfrm>
        </p:grpSpPr>
        <p:sp>
          <p:nvSpPr>
            <p:cNvPr id="7" name="TextBox 6"/>
            <p:cNvSpPr txBox="1"/>
            <p:nvPr/>
          </p:nvSpPr>
          <p:spPr>
            <a:xfrm>
              <a:off x="194972" y="3031863"/>
              <a:ext cx="425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NW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2888" y="3412863"/>
              <a:ext cx="643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SW-UN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2888" y="3689862"/>
              <a:ext cx="589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SW-SE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7128" y="300406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CE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0288" y="2955663"/>
              <a:ext cx="351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EA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400" y="4876800"/>
            <a:ext cx="2138133" cy="1143000"/>
            <a:chOff x="152400" y="4876800"/>
            <a:chExt cx="2138133" cy="1143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2400" y="4876800"/>
              <a:ext cx="2138133" cy="1143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7685" y="5105400"/>
              <a:ext cx="152400" cy="685800"/>
              <a:chOff x="5791200" y="1718231"/>
              <a:chExt cx="152400" cy="685800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>
                <a:off x="5791200" y="1718231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791200" y="2251631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 bwMode="auto">
              <a:xfrm>
                <a:off x="5791200" y="1981200"/>
                <a:ext cx="152400" cy="152400"/>
              </a:xfrm>
              <a:prstGeom prst="triangl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54191" y="495300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Decreasing trend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 trend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62600" y="1771471"/>
            <a:ext cx="3505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3 regions have increasing trends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No wells exhibited a </a:t>
            </a:r>
            <a:r>
              <a:rPr lang="en-US" smtClean="0"/>
              <a:t>decreasing trend</a:t>
            </a:r>
            <a:endParaRPr 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27508"/>
            <a:ext cx="322614" cy="21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6208"/>
            <a:ext cx="441643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382000" cy="4525963"/>
          </a:xfrm>
        </p:spPr>
        <p:txBody>
          <a:bodyPr>
            <a:normAutofit fontScale="55000" lnSpcReduction="20000"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This analysis only included SCWA wells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Many wells have significant increasing trends in nitrate concentrations, more so in the </a:t>
            </a:r>
            <a:r>
              <a:rPr lang="en-US" dirty="0" err="1" smtClean="0"/>
              <a:t>Magothy</a:t>
            </a:r>
            <a:r>
              <a:rPr lang="en-US" dirty="0" smtClean="0"/>
              <a:t> than the upper glacial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long term analysis (1982-2008) has the greatest number of wells with increasing trends for both aquifers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Most </a:t>
            </a:r>
            <a:r>
              <a:rPr lang="en-US" dirty="0"/>
              <a:t>of the representative concentrations for any of the analyses are in the moderate range (&gt; 1mg/L to </a:t>
            </a:r>
            <a:r>
              <a:rPr lang="en-US" u="sng" dirty="0"/>
              <a:t>&lt;</a:t>
            </a:r>
            <a:r>
              <a:rPr lang="en-US" dirty="0"/>
              <a:t> 5 mg/L)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Some wells have an increase in nitrate concentrations at the rate of 2mg/L per decade 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There were no regional trend decreases for any of the analyses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Two regions, NW and CE, have regional trend increases for each aquifer and time period 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Future analysis will include an assessment of the </a:t>
            </a:r>
            <a:r>
              <a:rPr lang="en-US" dirty="0" err="1" smtClean="0"/>
              <a:t>pumpage</a:t>
            </a:r>
            <a:r>
              <a:rPr lang="en-US" dirty="0" smtClean="0"/>
              <a:t> management for the same time periods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Irene J. Fisher			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ifisher@usgs.gov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Patrick J. Phillips		 	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pjphilli@usgs.gov</a:t>
            </a:r>
            <a:endParaRPr lang="en-US" sz="28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Troy Program Office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USGS New York Water Science Center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Coram, NY 11727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(631) 736 - 0783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09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Points of Interest: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800" dirty="0" smtClean="0"/>
              <a:t>Groundwater is our sole source of drinking water</a:t>
            </a:r>
          </a:p>
          <a:p>
            <a:r>
              <a:rPr lang="en-US" sz="2800" dirty="0" smtClean="0"/>
              <a:t>Groundwater is considered to be an important source of nitrogen to coastal waters</a:t>
            </a:r>
          </a:p>
          <a:p>
            <a:r>
              <a:rPr lang="en-US" sz="2800" dirty="0" smtClean="0"/>
              <a:t>Previous studies have indicated potential increase in nitrate over time</a:t>
            </a:r>
          </a:p>
          <a:p>
            <a:r>
              <a:rPr lang="en-US" sz="2800" dirty="0" smtClean="0"/>
              <a:t>Long-term quantitative assessments tend to be rare</a:t>
            </a:r>
          </a:p>
          <a:p>
            <a:r>
              <a:rPr lang="en-US" sz="2800" dirty="0" smtClean="0"/>
              <a:t>Quantitative assessment can aid in targeting important groundwater contributions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0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ackground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953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700+ SCWA wells over the last 50 </a:t>
            </a:r>
            <a:r>
              <a:rPr lang="en-US" sz="2400" dirty="0" err="1" smtClean="0"/>
              <a:t>yrs</a:t>
            </a:r>
            <a:r>
              <a:rPr lang="en-US" sz="2400" dirty="0" smtClean="0"/>
              <a:t> were scanned for which suitable and sufficient data exist between 1982-2008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264 wells (95 </a:t>
            </a:r>
            <a:r>
              <a:rPr lang="en-US" sz="2400" dirty="0" err="1" smtClean="0"/>
              <a:t>Magothy</a:t>
            </a:r>
            <a:r>
              <a:rPr lang="en-US" sz="2400" dirty="0" smtClean="0"/>
              <a:t>; 169 upper glacial) were used in the statistical analysis for trend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Representative value (nitrate concentration) for each well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Two time periods: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Long Term (1982-2008) Mann-Kendall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Short Term (1982-1994) Mann-Kendall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Regional Kendall </a:t>
            </a:r>
            <a:endParaRPr lang="en-US" sz="2400" dirty="0"/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2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680" y="914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Long Term Groundwater Nitrate Trends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pjphilli\Documents\well.s31039.tr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47139" cy="24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929426"/>
            <a:ext cx="58544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Suitable data spans between 1982 to 2008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Break in data between the years 1997 to 1999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86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dirty="0" smtClean="0"/>
              <a:t>Percentage of wells with increasing, decreasing, or no discernable trend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5874603"/>
            <a:ext cx="8597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75 % of wells in both aquifers have increasing, long term trends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40% of wells in both aquifers have increasing, short term trends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1905000"/>
            <a:ext cx="8444825" cy="3843754"/>
            <a:chOff x="304800" y="1905000"/>
            <a:chExt cx="8444825" cy="3843754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1905000"/>
              <a:ext cx="8444825" cy="3843754"/>
              <a:chOff x="304800" y="1905000"/>
              <a:chExt cx="8444825" cy="3843754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304800" y="1905000"/>
                <a:ext cx="4267200" cy="3843754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482425" y="1905000"/>
                <a:ext cx="4267200" cy="3843754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31096" y="1935822"/>
                <a:ext cx="3159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+mn-lt"/>
                  </a:rPr>
                  <a:t>UPPER GLACIAL AQUIFER</a:t>
                </a:r>
                <a:endParaRPr lang="en-US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95774" y="5353154"/>
                <a:ext cx="590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Long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81066" y="5353154"/>
                <a:ext cx="647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Short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86400" y="1935822"/>
                <a:ext cx="24545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+mn-lt"/>
                  </a:rPr>
                  <a:t>MAGOTHY AQUIFER</a:t>
                </a:r>
                <a:endParaRPr lang="en-US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62974" y="5353154"/>
                <a:ext cx="590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Long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10400" y="5353154"/>
                <a:ext cx="647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Short</a:t>
                </a:r>
                <a:endPara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63" y="2228954"/>
                <a:ext cx="3863437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2228954"/>
                <a:ext cx="3852865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165090" y="2514600"/>
              <a:ext cx="338554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59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2514600"/>
              <a:ext cx="41549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100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7284" y="2530866"/>
              <a:ext cx="41549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126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50338" y="2514600"/>
              <a:ext cx="338554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6</a:t>
              </a:r>
              <a:r>
                <a:rPr lang="en-US" sz="1200" dirty="0" smtClean="0">
                  <a:solidFill>
                    <a:schemeClr val="bg2"/>
                  </a:solidFill>
                </a:rPr>
                <a:t>6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9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000" i="1" dirty="0"/>
              <a:t>Nitrate Concentration Ranges</a:t>
            </a:r>
            <a:br>
              <a:rPr lang="en-US" sz="4000" i="1" dirty="0"/>
            </a:br>
            <a:r>
              <a:rPr lang="en-US" sz="4000" dirty="0"/>
              <a:t>Upper Glacial Aquifer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362200" y="5505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low:  </a:t>
            </a:r>
            <a:r>
              <a:rPr lang="en-US" sz="2400" u="sng" dirty="0"/>
              <a:t>&lt;</a:t>
            </a:r>
            <a:r>
              <a:rPr lang="en-US" sz="2400" dirty="0"/>
              <a:t> 1 mg/L</a:t>
            </a:r>
            <a:br>
              <a:rPr lang="en-US" sz="2400" dirty="0"/>
            </a:br>
            <a:r>
              <a:rPr lang="en-US" sz="2400" dirty="0" smtClean="0"/>
              <a:t>moderate:  </a:t>
            </a:r>
            <a:r>
              <a:rPr lang="en-US" sz="2400" dirty="0"/>
              <a:t>&gt; 1 mg/L to </a:t>
            </a:r>
            <a:r>
              <a:rPr lang="en-US" sz="2400" u="sng" dirty="0" smtClean="0"/>
              <a:t>&lt;</a:t>
            </a:r>
            <a:r>
              <a:rPr lang="en-US" sz="2400" dirty="0" smtClean="0"/>
              <a:t> </a:t>
            </a:r>
            <a:r>
              <a:rPr lang="en-US" sz="2400" dirty="0"/>
              <a:t>5 mg/L</a:t>
            </a:r>
            <a:br>
              <a:rPr lang="en-US" sz="2400" dirty="0"/>
            </a:br>
            <a:r>
              <a:rPr lang="en-US" sz="2400" dirty="0" smtClean="0"/>
              <a:t>high:  </a:t>
            </a:r>
            <a:r>
              <a:rPr lang="en-US" sz="2400" dirty="0"/>
              <a:t>&gt; 5 mg/L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2380" y="2234065"/>
            <a:ext cx="3947499" cy="3160082"/>
            <a:chOff x="381000" y="192718"/>
            <a:chExt cx="3947499" cy="3160082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192718"/>
              <a:ext cx="3947499" cy="3160082"/>
              <a:chOff x="115019" y="93311"/>
              <a:chExt cx="3947499" cy="3160082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15019" y="93311"/>
                <a:ext cx="3947499" cy="316008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57200"/>
                <a:ext cx="3735498" cy="2432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752600" y="215805"/>
              <a:ext cx="13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+mn-lt"/>
                </a:rPr>
                <a:t>Long Term</a:t>
              </a:r>
              <a:endParaRPr lang="en-US" b="1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14160" y="2895600"/>
              <a:ext cx="2167240" cy="338554"/>
              <a:chOff x="1414160" y="2895600"/>
              <a:chExt cx="2167240" cy="33855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414160" y="2895600"/>
                <a:ext cx="490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low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81200" y="2895600"/>
                <a:ext cx="105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moderate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10410" y="2895600"/>
                <a:ext cx="570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high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45309" y="2206212"/>
            <a:ext cx="3947499" cy="3161520"/>
            <a:chOff x="472101" y="3544080"/>
            <a:chExt cx="3947499" cy="3161520"/>
          </a:xfrm>
        </p:grpSpPr>
        <p:grpSp>
          <p:nvGrpSpPr>
            <p:cNvPr id="14" name="Group 13"/>
            <p:cNvGrpSpPr/>
            <p:nvPr/>
          </p:nvGrpSpPr>
          <p:grpSpPr>
            <a:xfrm>
              <a:off x="472101" y="3544080"/>
              <a:ext cx="3947499" cy="3160082"/>
              <a:chOff x="117893" y="3591442"/>
              <a:chExt cx="3947499" cy="3160082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117893" y="3591442"/>
                <a:ext cx="3947499" cy="316008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044696"/>
                <a:ext cx="3724109" cy="2432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807818" y="3629440"/>
              <a:ext cx="1398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+mn-lt"/>
                </a:rPr>
                <a:t>Short Term</a:t>
              </a:r>
              <a:endParaRPr lang="en-US" b="1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14160" y="6367046"/>
              <a:ext cx="2167240" cy="338554"/>
              <a:chOff x="1414160" y="2895600"/>
              <a:chExt cx="2167240" cy="33855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14160" y="2895600"/>
                <a:ext cx="490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low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81200" y="2895600"/>
                <a:ext cx="105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moderate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10410" y="2895600"/>
                <a:ext cx="570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high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3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000" i="1" dirty="0" smtClean="0"/>
              <a:t>Nitrate Concentration Ranges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dirty="0" err="1"/>
              <a:t>Magothy</a:t>
            </a:r>
            <a:r>
              <a:rPr lang="en-US" sz="4000" dirty="0"/>
              <a:t> Aquifer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60956" y="548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low:  </a:t>
            </a:r>
            <a:r>
              <a:rPr lang="en-US" sz="2400" u="sng" dirty="0"/>
              <a:t>&lt;</a:t>
            </a:r>
            <a:r>
              <a:rPr lang="en-US" sz="2400" dirty="0"/>
              <a:t> 1 mg/L</a:t>
            </a:r>
            <a:br>
              <a:rPr lang="en-US" sz="2400" dirty="0"/>
            </a:br>
            <a:r>
              <a:rPr lang="en-US" sz="2400" dirty="0" smtClean="0"/>
              <a:t>moderate:  </a:t>
            </a:r>
            <a:r>
              <a:rPr lang="en-US" sz="2400" dirty="0"/>
              <a:t>&gt; 1 mg/L to </a:t>
            </a:r>
            <a:r>
              <a:rPr lang="en-US" sz="2400" u="sng" dirty="0" smtClean="0"/>
              <a:t>&lt;</a:t>
            </a:r>
            <a:r>
              <a:rPr lang="en-US" sz="2400" dirty="0" smtClean="0"/>
              <a:t> </a:t>
            </a:r>
            <a:r>
              <a:rPr lang="en-US" sz="2400" dirty="0"/>
              <a:t>5 mg/L</a:t>
            </a:r>
            <a:br>
              <a:rPr lang="en-US" sz="2400" dirty="0"/>
            </a:br>
            <a:r>
              <a:rPr lang="en-US" sz="2400" dirty="0"/>
              <a:t>high </a:t>
            </a:r>
            <a:r>
              <a:rPr lang="en-US" sz="2400" dirty="0" smtClean="0"/>
              <a:t>range:  </a:t>
            </a:r>
            <a:r>
              <a:rPr lang="en-US" sz="2400" dirty="0"/>
              <a:t>&gt; 5 mg/L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00600" y="2209800"/>
            <a:ext cx="3947499" cy="3160082"/>
            <a:chOff x="381000" y="3545518"/>
            <a:chExt cx="3947499" cy="3160082"/>
          </a:xfrm>
        </p:grpSpPr>
        <p:sp>
          <p:nvSpPr>
            <p:cNvPr id="5" name="Rectangle 4"/>
            <p:cNvSpPr/>
            <p:nvPr/>
          </p:nvSpPr>
          <p:spPr bwMode="auto">
            <a:xfrm>
              <a:off x="381000" y="3545518"/>
              <a:ext cx="3947499" cy="316008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84"/>
            <a:stretch/>
          </p:blipFill>
          <p:spPr bwMode="auto">
            <a:xfrm>
              <a:off x="415508" y="3998772"/>
              <a:ext cx="231474" cy="243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59872" y="3629440"/>
              <a:ext cx="1398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+mn-lt"/>
                </a:rPr>
                <a:t>Short Term</a:t>
              </a:r>
              <a:endParaRPr lang="en-US" b="1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14160" y="6367046"/>
              <a:ext cx="2167240" cy="338554"/>
              <a:chOff x="1414160" y="2895600"/>
              <a:chExt cx="2167240" cy="33855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414160" y="2895600"/>
                <a:ext cx="490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low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81200" y="2895600"/>
                <a:ext cx="105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moderate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010410" y="2895600"/>
                <a:ext cx="570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high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002718"/>
              <a:ext cx="3443287" cy="237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2209800"/>
            <a:ext cx="3947499" cy="3160082"/>
            <a:chOff x="381000" y="192718"/>
            <a:chExt cx="3947499" cy="316008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1000" y="192718"/>
              <a:ext cx="3947499" cy="316008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880"/>
            <a:stretch/>
          </p:blipFill>
          <p:spPr bwMode="auto">
            <a:xfrm>
              <a:off x="418381" y="556607"/>
              <a:ext cx="228600" cy="243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12" y="545105"/>
              <a:ext cx="3528873" cy="243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752600" y="215805"/>
              <a:ext cx="13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+mn-lt"/>
                </a:rPr>
                <a:t>Long Term</a:t>
              </a:r>
              <a:endParaRPr lang="en-US" b="1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14160" y="2895600"/>
              <a:ext cx="2167240" cy="338554"/>
              <a:chOff x="1414160" y="2895600"/>
              <a:chExt cx="2167240" cy="33855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14160" y="2895600"/>
                <a:ext cx="490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low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81200" y="2895600"/>
                <a:ext cx="105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moderate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10410" y="2895600"/>
                <a:ext cx="570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</a:rPr>
                  <a:t>high</a:t>
                </a:r>
                <a:endParaRPr lang="en-US" sz="16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5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Change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6934200" cy="26669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Aquifer     Period  	Median 	90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percentile</a:t>
            </a:r>
          </a:p>
          <a:p>
            <a:r>
              <a:rPr lang="en-US" sz="1600" dirty="0" smtClean="0"/>
              <a:t>UGL	LT		0.070	0.17</a:t>
            </a:r>
          </a:p>
          <a:p>
            <a:r>
              <a:rPr lang="en-US" sz="1600" dirty="0" smtClean="0"/>
              <a:t>UGL	ST		0.094	0.23</a:t>
            </a:r>
          </a:p>
          <a:p>
            <a:r>
              <a:rPr lang="en-US" sz="1600" dirty="0" smtClean="0"/>
              <a:t>MG	LT		0.068	0.19</a:t>
            </a:r>
          </a:p>
          <a:p>
            <a:r>
              <a:rPr lang="en-US" sz="1600" dirty="0" smtClean="0"/>
              <a:t>MG 	ST 		0.071	0.26</a:t>
            </a:r>
          </a:p>
          <a:p>
            <a:endParaRPr lang="en-US" sz="1600" dirty="0"/>
          </a:p>
          <a:p>
            <a:r>
              <a:rPr lang="en-US" sz="1600" dirty="0" smtClean="0"/>
              <a:t>Median: general tendency</a:t>
            </a:r>
          </a:p>
          <a:p>
            <a:r>
              <a:rPr lang="en-US" sz="1600" dirty="0" smtClean="0"/>
              <a:t>90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: highest rate of change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1"/>
            <a:ext cx="7848600" cy="471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133033"/>
            <a:ext cx="839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 wells are increasing at a rate of 2 mg/L over a decade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9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Regional-Kendall test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Assessment of whether a consistent trend occurs at many of the sampling locations within a region</a:t>
            </a:r>
          </a:p>
          <a:p>
            <a:r>
              <a:rPr lang="en-US" sz="2800" dirty="0" smtClean="0"/>
              <a:t>Inclusion of uncensored data only</a:t>
            </a:r>
          </a:p>
          <a:p>
            <a:r>
              <a:rPr lang="en-US" sz="2800" dirty="0" smtClean="0"/>
              <a:t>Five regions based on sewerage, land use (including population density), and </a:t>
            </a:r>
            <a:r>
              <a:rPr lang="en-US" sz="2800" dirty="0" err="1" smtClean="0"/>
              <a:t>hydrogeologic</a:t>
            </a:r>
            <a:r>
              <a:rPr lang="en-US" sz="2800" dirty="0" smtClean="0"/>
              <a:t> factors</a:t>
            </a:r>
          </a:p>
          <a:p>
            <a:pPr lvl="1"/>
            <a:r>
              <a:rPr lang="en-US" sz="2000" dirty="0" smtClean="0"/>
              <a:t>Northwest (NW)</a:t>
            </a:r>
          </a:p>
          <a:p>
            <a:pPr lvl="1"/>
            <a:r>
              <a:rPr lang="en-US" sz="2000" dirty="0" smtClean="0"/>
              <a:t>Southwest </a:t>
            </a:r>
            <a:r>
              <a:rPr lang="en-US" sz="2000" dirty="0" err="1" smtClean="0"/>
              <a:t>unsewered</a:t>
            </a:r>
            <a:r>
              <a:rPr lang="en-US" sz="2000" dirty="0" smtClean="0"/>
              <a:t> (SW-UN)</a:t>
            </a:r>
          </a:p>
          <a:p>
            <a:pPr lvl="1"/>
            <a:r>
              <a:rPr lang="en-US" sz="2000" dirty="0" smtClean="0"/>
              <a:t>Southwest </a:t>
            </a:r>
            <a:r>
              <a:rPr lang="en-US" sz="2000" dirty="0" err="1" smtClean="0"/>
              <a:t>sewered</a:t>
            </a:r>
            <a:r>
              <a:rPr lang="en-US" sz="2000" dirty="0" smtClean="0"/>
              <a:t> (SW-SE)</a:t>
            </a:r>
          </a:p>
          <a:p>
            <a:pPr lvl="1"/>
            <a:r>
              <a:rPr lang="en-US" sz="2000" dirty="0" smtClean="0"/>
              <a:t>Central (CE)</a:t>
            </a:r>
          </a:p>
          <a:p>
            <a:pPr lvl="1"/>
            <a:r>
              <a:rPr lang="en-US" sz="2000" dirty="0" smtClean="0"/>
              <a:t>Eastern (EA)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07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12396</TotalTime>
  <Words>656</Words>
  <Application>Microsoft Office PowerPoint</Application>
  <PresentationFormat>On-screen Show (4:3)</PresentationFormat>
  <Paragraphs>182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Stream</vt:lpstr>
      <vt:lpstr>Trends in Nitrate Concentrations in Public Water-Supply Wells, Suffolk County, New York, 1982-2008</vt:lpstr>
      <vt:lpstr>Points of Interest:</vt:lpstr>
      <vt:lpstr>Statistical analysis background</vt:lpstr>
      <vt:lpstr>Long Term Groundwater Nitrate Trends</vt:lpstr>
      <vt:lpstr>Percentage of wells with increasing, decreasing, or no discernable trend</vt:lpstr>
      <vt:lpstr>Nitrate Concentration Ranges Upper Glacial Aquifer </vt:lpstr>
      <vt:lpstr>Nitrate Concentration Ranges Magothy Aquifer </vt:lpstr>
      <vt:lpstr>Rate of Change </vt:lpstr>
      <vt:lpstr>Regional-Kendall test</vt:lpstr>
      <vt:lpstr>Upper Glacial Aquifer,  Long Term (1982-2008)</vt:lpstr>
      <vt:lpstr>Upper Glacial Aquifer,  Long Term (1982-2008)</vt:lpstr>
      <vt:lpstr>Upper Glacial Aquifer,  Long Term (1982-2008)</vt:lpstr>
      <vt:lpstr>Upper Glacial Aquifer,  Short Term (1982-1994)</vt:lpstr>
      <vt:lpstr>Magothy Aquifer,  Long Term (1982-2008)</vt:lpstr>
      <vt:lpstr>Magothy Aquifer,  Short Term (1982-1994)</vt:lpstr>
      <vt:lpstr>Summary</vt:lpstr>
      <vt:lpstr>For more information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York District, Coram</dc:creator>
  <cp:lastModifiedBy>deVries, Joy Ann I.</cp:lastModifiedBy>
  <cp:revision>404</cp:revision>
  <cp:lastPrinted>2012-04-13T19:51:35Z</cp:lastPrinted>
  <dcterms:created xsi:type="dcterms:W3CDTF">2003-05-13T13:52:00Z</dcterms:created>
  <dcterms:modified xsi:type="dcterms:W3CDTF">2015-02-11T15:47:13Z</dcterms:modified>
</cp:coreProperties>
</file>